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159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D9E6-0EDF-4C63-872E-6F80155AF6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4F9F-11C9-4BFA-9525-14AC09F3BDE3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99392"/>
            <a:ext cx="2535238" cy="3240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64936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D9E6-0EDF-4C63-872E-6F80155AF6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4F9F-11C9-4BFA-9525-14AC09F3BDE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D9E6-0EDF-4C63-872E-6F80155AF6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4F9F-11C9-4BFA-9525-14AC09F3BDE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D9E6-0EDF-4C63-872E-6F80155AF6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4F9F-11C9-4BFA-9525-14AC09F3BDE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D9E6-0EDF-4C63-872E-6F80155AF6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4F9F-11C9-4BFA-9525-14AC09F3BDE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D9E6-0EDF-4C63-872E-6F80155AF6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4F9F-11C9-4BFA-9525-14AC09F3BDE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D9E6-0EDF-4C63-872E-6F80155AF6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4F9F-11C9-4BFA-9525-14AC09F3BDE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D9E6-0EDF-4C63-872E-6F80155AF6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4F9F-11C9-4BFA-9525-14AC09F3BDE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D9E6-0EDF-4C63-872E-6F80155AF6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4F9F-11C9-4BFA-9525-14AC09F3BDE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D9E6-0EDF-4C63-872E-6F80155AF6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4F9F-11C9-4BFA-9525-14AC09F3BDE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D9E6-0EDF-4C63-872E-6F80155AF6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34F9F-11C9-4BFA-9525-14AC09F3BDE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7D9E6-0EDF-4C63-872E-6F80155AF6F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34F9F-11C9-4BFA-9525-14AC09F3BDE3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99392"/>
            <a:ext cx="2535238" cy="3240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64936"/>
            <a:ext cx="9144000" cy="5143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0796" y="908720"/>
            <a:ext cx="9514795" cy="5184576"/>
            <a:chOff x="-826" y="1539"/>
            <a:chExt cx="20103" cy="10065"/>
          </a:xfr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scaled="0"/>
          </a:gradFill>
        </p:grpSpPr>
        <p:sp>
          <p:nvSpPr>
            <p:cNvPr id="3" name="任意多边形 9"/>
            <p:cNvSpPr/>
            <p:nvPr/>
          </p:nvSpPr>
          <p:spPr>
            <a:xfrm>
              <a:off x="-12" y="1539"/>
              <a:ext cx="19212" cy="7793"/>
            </a:xfrm>
            <a:custGeom>
              <a:avLst/>
              <a:gdLst>
                <a:gd name="idx" fmla="cos wd2 2700000"/>
                <a:gd name="idy" fmla="sin hd2 2700000"/>
                <a:gd name="il" fmla="+- hc 0 idx"/>
                <a:gd name="ir" fmla="+- hc idx 0"/>
                <a:gd name="it" fmla="+- vc 0 idy"/>
                <a:gd name="ib" fmla="+- vc idy 0"/>
              </a:gdLst>
              <a:ahLst/>
              <a:cxnLst>
                <a:cxn ang="3">
                  <a:pos x="hc" y="t"/>
                </a:cxn>
                <a:cxn ang="3">
                  <a:pos x="il" y="it"/>
                </a:cxn>
                <a:cxn ang="cd2">
                  <a:pos x="l" y="vc"/>
                </a:cxn>
                <a:cxn ang="cd4">
                  <a:pos x="il" y="ib"/>
                </a:cxn>
                <a:cxn ang="cd4">
                  <a:pos x="hc" y="b"/>
                </a:cxn>
                <a:cxn ang="cd4">
                  <a:pos x="ir" y="ib"/>
                </a:cxn>
                <a:cxn ang="0">
                  <a:pos x="r" y="vc"/>
                </a:cxn>
                <a:cxn ang="3">
                  <a:pos x="ir" y="it"/>
                </a:cxn>
              </a:cxnLst>
              <a:rect l="l" t="t" r="r" b="b"/>
              <a:pathLst>
                <a:path w="19212" h="7793">
                  <a:moveTo>
                    <a:pt x="14804" y="0"/>
                  </a:moveTo>
                  <a:cubicBezTo>
                    <a:pt x="16269" y="0"/>
                    <a:pt x="17708" y="28"/>
                    <a:pt x="19113" y="83"/>
                  </a:cubicBezTo>
                  <a:lnTo>
                    <a:pt x="19212" y="87"/>
                  </a:lnTo>
                  <a:lnTo>
                    <a:pt x="19212" y="7793"/>
                  </a:lnTo>
                  <a:lnTo>
                    <a:pt x="19164" y="7785"/>
                  </a:lnTo>
                  <a:cubicBezTo>
                    <a:pt x="15709" y="7157"/>
                    <a:pt x="11030" y="6772"/>
                    <a:pt x="5879" y="6772"/>
                  </a:cubicBezTo>
                  <a:cubicBezTo>
                    <a:pt x="3885" y="6772"/>
                    <a:pt x="1962" y="6830"/>
                    <a:pt x="153" y="6937"/>
                  </a:cubicBezTo>
                  <a:lnTo>
                    <a:pt x="0" y="6946"/>
                  </a:lnTo>
                  <a:lnTo>
                    <a:pt x="0" y="1062"/>
                  </a:lnTo>
                  <a:lnTo>
                    <a:pt x="129" y="1042"/>
                  </a:lnTo>
                  <a:cubicBezTo>
                    <a:pt x="4408" y="381"/>
                    <a:pt x="9431" y="0"/>
                    <a:pt x="14804" y="0"/>
                  </a:cubicBezTo>
                  <a:close/>
                </a:path>
              </a:pathLst>
            </a:custGeom>
            <a:grpFill/>
            <a:ln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sp>
          <p:nvSpPr>
            <p:cNvPr id="4" name="任意多边形 12"/>
            <p:cNvSpPr/>
            <p:nvPr/>
          </p:nvSpPr>
          <p:spPr>
            <a:xfrm rot="780000">
              <a:off x="-826" y="5984"/>
              <a:ext cx="20103" cy="5620"/>
            </a:xfrm>
            <a:custGeom>
              <a:avLst/>
              <a:gdLst>
                <a:gd name="connsiteX0" fmla="*/ 0 w 32992"/>
                <a:gd name="connsiteY0" fmla="*/ 2685 h 7985"/>
                <a:gd name="connsiteX1" fmla="*/ 19305 w 32992"/>
                <a:gd name="connsiteY1" fmla="*/ 3 h 7985"/>
                <a:gd name="connsiteX2" fmla="*/ 32992 w 32992"/>
                <a:gd name="connsiteY2" fmla="*/ 2313 h 7985"/>
                <a:gd name="connsiteX3" fmla="*/ 18694 w 32992"/>
                <a:gd name="connsiteY3" fmla="*/ 7985 h 7985"/>
                <a:gd name="connsiteX4" fmla="*/ 0 w 32992"/>
                <a:gd name="connsiteY4" fmla="*/ 2685 h 7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37" h="5620">
                  <a:moveTo>
                    <a:pt x="8647" y="0"/>
                  </a:moveTo>
                  <a:cubicBezTo>
                    <a:pt x="10552" y="0"/>
                    <a:pt x="16704" y="142"/>
                    <a:pt x="19913" y="1007"/>
                  </a:cubicBezTo>
                  <a:lnTo>
                    <a:pt x="19917" y="1008"/>
                  </a:lnTo>
                  <a:lnTo>
                    <a:pt x="20137" y="1958"/>
                  </a:lnTo>
                  <a:lnTo>
                    <a:pt x="20097" y="1959"/>
                  </a:lnTo>
                  <a:cubicBezTo>
                    <a:pt x="16232" y="2070"/>
                    <a:pt x="10451" y="3238"/>
                    <a:pt x="9467" y="3469"/>
                  </a:cubicBezTo>
                  <a:cubicBezTo>
                    <a:pt x="8833" y="3617"/>
                    <a:pt x="5193" y="4486"/>
                    <a:pt x="1289" y="5598"/>
                  </a:cubicBezTo>
                  <a:lnTo>
                    <a:pt x="1209" y="5620"/>
                  </a:lnTo>
                  <a:lnTo>
                    <a:pt x="0" y="382"/>
                  </a:lnTo>
                  <a:lnTo>
                    <a:pt x="181" y="370"/>
                  </a:lnTo>
                  <a:cubicBezTo>
                    <a:pt x="4057" y="106"/>
                    <a:pt x="7591" y="17"/>
                    <a:pt x="8216" y="3"/>
                  </a:cubicBezTo>
                  <a:cubicBezTo>
                    <a:pt x="8315" y="1"/>
                    <a:pt x="8460" y="0"/>
                    <a:pt x="8647" y="0"/>
                  </a:cubicBezTo>
                  <a:close/>
                </a:path>
              </a:pathLst>
            </a:custGeom>
            <a:grpFill/>
            <a:ln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-1476375" y="4273462"/>
            <a:ext cx="1219962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仿宋_GB2312" panose="02000000000000000000" charset="-122"/>
                <a:ea typeface="方正仿宋_GB2312" panose="02000000000000000000" charset="-122"/>
                <a:cs typeface="方正仿宋_GB2312" panose="02000000000000000000" charset="-122"/>
              </a:rPr>
              <a:t>2025</a:t>
            </a:r>
            <a:r>
              <a:rPr lang="zh-CN" altLang="en-US" sz="32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仿宋_GB2312" panose="02000000000000000000" charset="-122"/>
                <a:ea typeface="方正仿宋_GB2312" panose="02000000000000000000" charset="-122"/>
                <a:cs typeface="方正仿宋_GB2312" panose="02000000000000000000" charset="-122"/>
              </a:rPr>
              <a:t>年</a:t>
            </a:r>
            <a:r>
              <a:rPr lang="en-US" altLang="zh-CN" sz="32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仿宋_GB2312" panose="02000000000000000000" charset="-122"/>
                <a:ea typeface="方正仿宋_GB2312" panose="02000000000000000000" charset="-122"/>
                <a:cs typeface="方正仿宋_GB2312" panose="02000000000000000000" charset="-122"/>
              </a:rPr>
              <a:t>3</a:t>
            </a:r>
            <a:r>
              <a:rPr lang="zh-CN" altLang="en-US" sz="32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仿宋_GB2312" panose="02000000000000000000" charset="-122"/>
                <a:ea typeface="方正仿宋_GB2312" panose="02000000000000000000" charset="-122"/>
                <a:cs typeface="方正仿宋_GB2312" panose="02000000000000000000" charset="-122"/>
              </a:rPr>
              <a:t>月</a:t>
            </a:r>
            <a:r>
              <a:rPr lang="en-US" altLang="zh-CN" sz="32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仿宋_GB2312" panose="02000000000000000000" charset="-122"/>
                <a:ea typeface="方正仿宋_GB2312" panose="02000000000000000000" charset="-122"/>
                <a:cs typeface="方正仿宋_GB2312" panose="02000000000000000000" charset="-122"/>
              </a:rPr>
              <a:t>26</a:t>
            </a:r>
            <a:r>
              <a:rPr lang="zh-CN" altLang="en-US" sz="32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仿宋_GB2312" panose="02000000000000000000" charset="-122"/>
                <a:ea typeface="方正仿宋_GB2312" panose="02000000000000000000" charset="-122"/>
                <a:cs typeface="方正仿宋_GB2312" panose="02000000000000000000" charset="-122"/>
              </a:rPr>
              <a:t>日</a:t>
            </a:r>
            <a:endParaRPr lang="zh-CN" altLang="en-US" sz="3200" dirty="0">
              <a:ln w="10160">
                <a:solidFill>
                  <a:schemeClr val="accent5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方正仿宋_GB2312" panose="02000000000000000000" charset="-122"/>
              <a:ea typeface="方正仿宋_GB2312" panose="02000000000000000000" charset="-122"/>
              <a:cs typeface="方正仿宋_GB2312" panose="02000000000000000000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-1538797" y="1943058"/>
            <a:ext cx="12199620" cy="1116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ts val="8000"/>
              </a:lnSpc>
            </a:pPr>
            <a:r>
              <a:rPr lang="zh-CN" altLang="en-US" sz="60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  <a:cs typeface="米开飘逸行楷" panose="03000600000000000000" charset="-122"/>
              </a:rPr>
              <a:t>清明节假期安全教育</a:t>
            </a:r>
            <a:endParaRPr lang="zh-CN" altLang="en-US" sz="6000" dirty="0">
              <a:ln w="10160">
                <a:solidFill>
                  <a:schemeClr val="accent5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  <a:cs typeface="米开飘逸行楷" panose="03000600000000000000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2"/>
          <p:cNvSpPr txBox="1"/>
          <p:nvPr/>
        </p:nvSpPr>
        <p:spPr>
          <a:xfrm>
            <a:off x="2039253" y="116374"/>
            <a:ext cx="5065494" cy="77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14:hiddenFill>
            </a:ext>
          </a:extLst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rgbClr val="FF0000"/>
              </a:buClr>
            </a:pPr>
            <a:r>
              <a:rPr lang="zh-CN" altLang="en-US" b="1" dirty="0">
                <a:solidFill>
                  <a:schemeClr val="tx1"/>
                </a:solidFill>
              </a:rPr>
              <a:t>一、交通安全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4" name="副标题 2"/>
          <p:cNvSpPr txBox="1"/>
          <p:nvPr/>
        </p:nvSpPr>
        <p:spPr>
          <a:xfrm>
            <a:off x="215900" y="908685"/>
            <a:ext cx="8712835" cy="54590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None/>
            </a:pPr>
            <a:endParaRPr lang="en-US" altLang="zh-CN" sz="100" b="1" dirty="0">
              <a:latin typeface="方正仿宋_GB2312" panose="02000000000000000000" charset="-122"/>
              <a:ea typeface="方正仿宋_GB2312" panose="02000000000000000000" charset="-122"/>
            </a:endParaRPr>
          </a:p>
          <a:p>
            <a:pPr fontAlgn="auto">
              <a:lnSpc>
                <a:spcPct val="150000"/>
              </a:lnSpc>
              <a:buClr>
                <a:srgbClr val="FF0000"/>
              </a:buClr>
              <a:buFont typeface="Wingdings" panose="05000000000000000000" charset="0"/>
              <a:buChar char="Ø"/>
            </a:pP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出行严格遵守交通规则</a:t>
            </a:r>
            <a:endParaRPr lang="zh-CN" altLang="en-US" sz="2400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0" indent="0" fontAlgn="auto">
              <a:lnSpc>
                <a:spcPct val="150000"/>
              </a:lnSpc>
              <a:buClr>
                <a:srgbClr val="FF0000"/>
              </a:buClr>
              <a:buFont typeface="Wingdings" panose="05000000000000000000" charset="0"/>
              <a:buNone/>
            </a:pPr>
            <a:r>
              <a:rPr lang="en-US" altLang="zh-CN" sz="1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</a:t>
            </a:r>
            <a:r>
              <a:rPr lang="zh-CN" altLang="en-US" sz="1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不在校园及周边骑行电动车，特别是不在商业街等人员密集区域骑行电动车。</a:t>
            </a:r>
            <a:endParaRPr lang="zh-CN" altLang="en-US" sz="18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 fontAlgn="auto">
              <a:lnSpc>
                <a:spcPct val="150000"/>
              </a:lnSpc>
              <a:buClr>
                <a:srgbClr val="FF0000"/>
              </a:buClr>
              <a:buFont typeface="Wingdings" panose="05000000000000000000" charset="0"/>
              <a:buNone/>
            </a:pPr>
            <a:r>
              <a:rPr lang="en-US" altLang="zh-CN" sz="1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</a:t>
            </a:r>
            <a:r>
              <a:rPr lang="zh-CN" altLang="en-US" sz="1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骑电动车佩戴头盔，不脱手骑车、不骑有故障的车、不骑快车、不与机动车抢道、不并排占道骑车。不走快车道，不在路途中拨打电话、玩手机等。当经过路边停靠的车辆时，保持适当距离，以防“开门杀”。</a:t>
            </a:r>
            <a:endParaRPr lang="en-US" altLang="zh-CN" sz="18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 fontAlgn="auto">
              <a:lnSpc>
                <a:spcPct val="150000"/>
              </a:lnSpc>
              <a:buNone/>
            </a:pPr>
            <a:r>
              <a:rPr lang="en-US" altLang="zh-CN" sz="1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</a:t>
            </a:r>
            <a:r>
              <a:rPr lang="zh-CN" altLang="en-US" sz="1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驾驶机动车务必系好安全带。做到无牌无证不上路，不饮酒、醉酒驾车，不超速超载、不疲劳驾驶。</a:t>
            </a:r>
            <a:endParaRPr lang="en-US" altLang="zh-CN" sz="18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 fontAlgn="auto">
              <a:lnSpc>
                <a:spcPct val="150000"/>
              </a:lnSpc>
              <a:buNone/>
            </a:pPr>
            <a:r>
              <a:rPr lang="en-US" altLang="zh-CN" sz="1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3.</a:t>
            </a:r>
            <a:r>
              <a:rPr lang="zh-CN" altLang="en-US" sz="1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校内步行注意来往车辆，校外步行应走人行道，没有人行道的应靠路边行走，横穿马路要走人行横道，不要在道路上停留交谈或拨打电话。</a:t>
            </a:r>
            <a:endParaRPr lang="en-US" altLang="zh-CN" sz="18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 fontAlgn="auto">
              <a:lnSpc>
                <a:spcPct val="150000"/>
              </a:lnSpc>
              <a:buNone/>
            </a:pPr>
            <a:r>
              <a:rPr lang="en-US" altLang="zh-CN" sz="1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4.</a:t>
            </a:r>
            <a:r>
              <a:rPr lang="zh-CN" altLang="en-US" sz="1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外出乘车、乘船要选择安全可靠的交通工具，不要乘坐非法营运、手续不全或超载的车船。</a:t>
            </a:r>
            <a:endParaRPr lang="en-US" altLang="zh-CN" sz="18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lnSpc>
                <a:spcPct val="200000"/>
              </a:lnSpc>
              <a:buNone/>
            </a:pPr>
            <a:endParaRPr lang="en-US" altLang="zh-CN" sz="18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标题 2"/>
          <p:cNvSpPr txBox="1"/>
          <p:nvPr/>
        </p:nvSpPr>
        <p:spPr>
          <a:xfrm>
            <a:off x="260648" y="800708"/>
            <a:ext cx="8622704" cy="52565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None/>
            </a:pPr>
            <a:endParaRPr lang="en-US" altLang="zh-CN" sz="2000" dirty="0">
              <a:latin typeface="方正仿宋_GB2312" panose="02000000000000000000" charset="-122"/>
              <a:ea typeface="方正仿宋_GB2312" panose="02000000000000000000" charset="-122"/>
            </a:endParaRPr>
          </a:p>
          <a:p>
            <a:pPr fontAlgn="auto">
              <a:lnSpc>
                <a:spcPct val="150000"/>
              </a:lnSpc>
              <a:buClr>
                <a:srgbClr val="FF0000"/>
              </a:buClr>
              <a:buFont typeface="Wingdings" panose="05000000000000000000" charset="0"/>
              <a:buChar char="Ø"/>
            </a:pP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懂基本消防知识、懂消防设施器材使用方法、懂逃生自救能力、会查改火灾隐患、会扑救初期火灾、会组织人员疏散。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fontAlgn="auto">
              <a:lnSpc>
                <a:spcPct val="150000"/>
              </a:lnSpc>
              <a:buClr>
                <a:srgbClr val="FF0000"/>
              </a:buClr>
              <a:buFont typeface="Wingdings" panose="05000000000000000000" charset="0"/>
              <a:buChar char="Ø"/>
            </a:pP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遇火灾不可乘坐电梯，要向安全出口方向逃生。楼梯、通道、安全出口等，应保证畅通无阻，切不可堆放杂物。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fontAlgn="auto">
              <a:lnSpc>
                <a:spcPct val="150000"/>
              </a:lnSpc>
              <a:buClr>
                <a:srgbClr val="FF0000"/>
              </a:buClr>
              <a:buFont typeface="Wingdings" panose="05000000000000000000" charset="0"/>
              <a:buChar char="Ø"/>
            </a:pP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日常生活中不玩火，不要随意摆弄电器设备，不可将烟蒂火柴随意扔在垃圾桶内。不存放易燃易爆品。</a:t>
            </a:r>
            <a:endParaRPr lang="zh-CN" altLang="en-US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fontAlgn="auto">
              <a:lnSpc>
                <a:spcPct val="150000"/>
              </a:lnSpc>
              <a:buClr>
                <a:srgbClr val="FF0000"/>
              </a:buClr>
              <a:buFont typeface="Wingdings" panose="05000000000000000000" charset="0"/>
              <a:buChar char="Ø"/>
            </a:pP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宿舍内禁止吸烟，禁止使用蚊香、蜡烛、酒精灯等产生明火的物品。禁止使用电热壶、电炉等大功率电器。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禁止私自乱拉电线，离开宿舍断开电器电源。</a:t>
            </a:r>
            <a:endParaRPr lang="zh-CN" altLang="en-US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 txBox="1"/>
          <p:nvPr/>
        </p:nvSpPr>
        <p:spPr>
          <a:xfrm>
            <a:off x="2039253" y="451295"/>
            <a:ext cx="5065494" cy="77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14:hiddenFill>
            </a:ext>
          </a:extLst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rgbClr val="FF0000"/>
              </a:buClr>
            </a:pPr>
            <a:r>
              <a:rPr lang="zh-CN" altLang="en-US" b="1" dirty="0">
                <a:solidFill>
                  <a:schemeClr val="tx1"/>
                </a:solidFill>
              </a:rPr>
              <a:t>二、消防安全</a:t>
            </a:r>
            <a:endParaRPr lang="zh-CN" alt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2"/>
          <p:cNvSpPr txBox="1"/>
          <p:nvPr/>
        </p:nvSpPr>
        <p:spPr>
          <a:xfrm>
            <a:off x="179512" y="1412776"/>
            <a:ext cx="8640960" cy="4536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20000"/>
              </a:lnSpc>
              <a:buClr>
                <a:srgbClr val="FF0000"/>
              </a:buClr>
              <a:buFont typeface="Wingdings" panose="05000000000000000000" charset="0"/>
              <a:buChar char="Ø"/>
            </a:pP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严格落实防溺水“六不准”</a:t>
            </a:r>
            <a:r>
              <a:rPr lang="zh-CN" altLang="en-US" sz="1800" b="1" dirty="0">
                <a:latin typeface="方正仿宋_GB2312" panose="02000000000000000000" charset="-122"/>
                <a:ea typeface="方正仿宋_GB2312" panose="02000000000000000000" charset="-122"/>
              </a:rPr>
              <a:t>：</a:t>
            </a:r>
            <a:endParaRPr lang="en-US" altLang="zh-CN" sz="1800" b="1" dirty="0">
              <a:latin typeface="方正仿宋_GB2312" panose="02000000000000000000" charset="-122"/>
              <a:ea typeface="方正仿宋_GB2312" panose="02000000000000000000" charset="-122"/>
            </a:endParaRPr>
          </a:p>
          <a:p>
            <a:pPr marL="0" indent="0" fontAlgn="auto">
              <a:lnSpc>
                <a:spcPct val="150000"/>
              </a:lnSpc>
              <a:buNone/>
            </a:pPr>
            <a:r>
              <a:rPr lang="en-US" altLang="zh-CN" sz="1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1.不准私自下水游泳。</a:t>
            </a:r>
            <a:endParaRPr lang="en-US" altLang="zh-CN" sz="20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algn="l" fontAlgn="auto">
              <a:lnSpc>
                <a:spcPct val="150000"/>
              </a:lnSpc>
              <a:buClrTx/>
              <a:buSzTx/>
              <a:buNone/>
            </a:pP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2.不准擅自与他人结伴游泳。</a:t>
            </a:r>
            <a:endParaRPr lang="en-US" altLang="zh-CN" sz="20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algn="l" fontAlgn="auto">
              <a:lnSpc>
                <a:spcPct val="150000"/>
              </a:lnSpc>
              <a:buClrTx/>
              <a:buSzTx/>
              <a:buNone/>
            </a:pP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3.不准在无家长或老师带队的情况下游泳。</a:t>
            </a:r>
            <a:endParaRPr lang="en-US" altLang="zh-CN" sz="20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algn="l" fontAlgn="auto">
              <a:lnSpc>
                <a:spcPct val="150000"/>
              </a:lnSpc>
              <a:buClrTx/>
              <a:buSzTx/>
              <a:buNone/>
            </a:pP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4.不准到不熟悉的水域游泳。</a:t>
            </a:r>
            <a:endParaRPr lang="en-US" altLang="zh-CN" sz="20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algn="l" fontAlgn="auto">
              <a:lnSpc>
                <a:spcPct val="150000"/>
              </a:lnSpc>
              <a:buClrTx/>
              <a:buSzTx/>
              <a:buNone/>
            </a:pP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5.不准到无安全设施、无救护人员的水域游泳。</a:t>
            </a:r>
            <a:endParaRPr lang="en-US" altLang="zh-CN" sz="20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algn="l" fontAlgn="auto">
              <a:lnSpc>
                <a:spcPct val="150000"/>
              </a:lnSpc>
              <a:buClrTx/>
              <a:buSzTx/>
              <a:buNone/>
            </a:pP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6.不准不会水性的学生擅自下水施救。</a:t>
            </a:r>
            <a:endParaRPr lang="en-US" altLang="zh-CN" sz="20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内容占位符 2"/>
          <p:cNvSpPr txBox="1"/>
          <p:nvPr/>
        </p:nvSpPr>
        <p:spPr>
          <a:xfrm>
            <a:off x="2039253" y="404664"/>
            <a:ext cx="5065494" cy="77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14:hiddenFill>
            </a:ext>
          </a:extLst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rgbClr val="FF0000"/>
              </a:buClr>
            </a:pPr>
            <a:r>
              <a:rPr lang="zh-CN" altLang="en-US" b="1" dirty="0">
                <a:solidFill>
                  <a:schemeClr val="tx1"/>
                </a:solidFill>
              </a:rPr>
              <a:t>三、防溺水安全</a:t>
            </a:r>
            <a:endParaRPr lang="zh-CN" alt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2"/>
          <p:cNvSpPr txBox="1"/>
          <p:nvPr/>
        </p:nvSpPr>
        <p:spPr>
          <a:xfrm>
            <a:off x="179512" y="1412776"/>
            <a:ext cx="8640960" cy="4536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20000"/>
              </a:lnSpc>
              <a:buClr>
                <a:srgbClr val="FF0000"/>
              </a:buClr>
              <a:buFont typeface="Wingdings" panose="05000000000000000000" charset="0"/>
              <a:buChar char="Ø"/>
            </a:pP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大力倡导鲜花祭祀、植树祭祀等文明、环保、安全的祭祀形式</a:t>
            </a:r>
            <a:endParaRPr lang="en-US" altLang="zh-CN" sz="1800" b="1" dirty="0">
              <a:latin typeface="方正仿宋_GB2312" panose="02000000000000000000" charset="-122"/>
              <a:ea typeface="方正仿宋_GB2312" panose="02000000000000000000" charset="-122"/>
            </a:endParaRPr>
          </a:p>
          <a:p>
            <a:pPr marL="0" indent="0" fontAlgn="auto">
              <a:lnSpc>
                <a:spcPct val="150000"/>
              </a:lnSpc>
              <a:buNone/>
            </a:pPr>
            <a:r>
              <a:rPr lang="en-US" altLang="zh-CN" sz="1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不携带火种进山，不在林区吸烟、用火把照明，不在山上野炊、烧烤食物，不在林区内燃放烟花爆竹，不在乘车时向外扔烟头。</a:t>
            </a:r>
            <a:endParaRPr lang="zh-CN" altLang="en-US" sz="20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algn="l" fontAlgn="auto">
              <a:lnSpc>
                <a:spcPct val="150000"/>
              </a:lnSpc>
              <a:buClrTx/>
              <a:buSzTx/>
              <a:buNone/>
            </a:pP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2.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如焚烧纸钱香烛，确认熄灭后离开，避免因疏忽引发火灾。</a:t>
            </a:r>
            <a:endParaRPr lang="zh-CN" altLang="en-US" sz="20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algn="l" fontAlgn="auto">
              <a:lnSpc>
                <a:spcPct val="150000"/>
              </a:lnSpc>
              <a:buClrTx/>
              <a:buSzTx/>
              <a:buNone/>
            </a:pPr>
            <a:endParaRPr lang="en-US" altLang="zh-CN" sz="20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内容占位符 2"/>
          <p:cNvSpPr txBox="1"/>
          <p:nvPr/>
        </p:nvSpPr>
        <p:spPr>
          <a:xfrm>
            <a:off x="2039253" y="404664"/>
            <a:ext cx="5065494" cy="77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14:hiddenFill>
            </a:ext>
          </a:extLst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rgbClr val="FF0000"/>
              </a:buClr>
            </a:pPr>
            <a:r>
              <a:rPr lang="zh-CN" altLang="en-US" b="1" dirty="0">
                <a:solidFill>
                  <a:schemeClr val="tx1"/>
                </a:solidFill>
              </a:rPr>
              <a:t>四、防火安全</a:t>
            </a:r>
            <a:endParaRPr lang="zh-CN" alt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2"/>
          <p:cNvSpPr txBox="1"/>
          <p:nvPr/>
        </p:nvSpPr>
        <p:spPr>
          <a:xfrm>
            <a:off x="179512" y="1412776"/>
            <a:ext cx="8640960" cy="4536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20000"/>
              </a:lnSpc>
              <a:buClr>
                <a:srgbClr val="FF0000"/>
              </a:buClr>
              <a:buFont typeface="Wingdings" panose="05000000000000000000" charset="0"/>
              <a:buChar char="Ø"/>
            </a:pP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注重个人卫生，养成良好的卫生习惯，加强自身健康监测工作。预防新冠、流感、诺如、登革热等传染病和肺炎支原体感染等疾病。</a:t>
            </a:r>
            <a:endParaRPr lang="zh-CN" altLang="en-US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220000"/>
              </a:lnSpc>
              <a:buClr>
                <a:srgbClr val="FF0000"/>
              </a:buClr>
              <a:buFont typeface="Wingdings" panose="05000000000000000000" charset="0"/>
              <a:buChar char="Ø"/>
            </a:pP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采购食品务必选择正规渠道，学会辨别安全食品，坚决摒弃“三无”食品，不在流动摊贩以及证件不齐全、卫生情况不佳的场所用餐，养成科学饮食习惯。</a:t>
            </a:r>
            <a:endParaRPr lang="zh-CN" altLang="en-US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220000"/>
              </a:lnSpc>
              <a:buClr>
                <a:srgbClr val="FF0000"/>
              </a:buClr>
              <a:buFont typeface="Wingdings" panose="05000000000000000000" charset="0"/>
              <a:buChar char="Ø"/>
            </a:pP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预防食物中毒和肠道传染病，做自己健康的第一责任人。</a:t>
            </a:r>
            <a:endParaRPr lang="zh-CN" altLang="en-US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50000"/>
              </a:lnSpc>
              <a:buNone/>
            </a:pPr>
            <a:r>
              <a:rPr lang="en-US" altLang="zh-CN" sz="1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endParaRPr lang="en-US" altLang="zh-CN" sz="20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内容占位符 2"/>
          <p:cNvSpPr txBox="1"/>
          <p:nvPr/>
        </p:nvSpPr>
        <p:spPr>
          <a:xfrm>
            <a:off x="1407160" y="404495"/>
            <a:ext cx="6186170" cy="770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14:hiddenFill>
            </a:ext>
          </a:extLst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rgbClr val="FF0000"/>
              </a:buClr>
            </a:pPr>
            <a:r>
              <a:rPr lang="zh-CN" altLang="en-US" b="1" dirty="0">
                <a:solidFill>
                  <a:schemeClr val="tx1"/>
                </a:solidFill>
              </a:rPr>
              <a:t>五、预防传染病、注重食品安全</a:t>
            </a:r>
            <a:endParaRPr lang="zh-CN" alt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976</Words>
  <Application>WPS 演示</Application>
  <PresentationFormat>全屏显示(4:3)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9" baseType="lpstr">
      <vt:lpstr>Arial</vt:lpstr>
      <vt:lpstr>宋体</vt:lpstr>
      <vt:lpstr>Wingdings</vt:lpstr>
      <vt:lpstr>方正仿宋_GB2312</vt:lpstr>
      <vt:lpstr>仿宋</vt:lpstr>
      <vt:lpstr>华文楷体</vt:lpstr>
      <vt:lpstr>米开飘逸行楷</vt:lpstr>
      <vt:lpstr>Wingdings</vt:lpstr>
      <vt:lpstr>Times New Roman</vt:lpstr>
      <vt:lpstr>Calibri</vt:lpstr>
      <vt:lpstr>微软雅黑</vt:lpstr>
      <vt:lpstr>Arial Unicode MS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Win10NeT.COM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XiaZaiMa.COM</dc:creator>
  <cp:lastModifiedBy>资助</cp:lastModifiedBy>
  <cp:revision>43</cp:revision>
  <dcterms:created xsi:type="dcterms:W3CDTF">2019-09-28T08:14:00Z</dcterms:created>
  <dcterms:modified xsi:type="dcterms:W3CDTF">2025-03-26T08:08:09Z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1EC54136DA1341ACA1FB32241AC65FAC_12</vt:lpwstr>
  </property>
  <property fmtid="{D5CDD505-2E9C-101B-9397-08002B2CF9AE}" pid="3" name="KSOProductBuildVer">
    <vt:lpwstr>2052-12.1.0.20305</vt:lpwstr>
  </property>
</Properties>
</file>